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66" r:id="rId13"/>
    <p:sldId id="267" r:id="rId14"/>
    <p:sldId id="268" r:id="rId15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50" d="100"/>
          <a:sy n="50" d="100"/>
        </p:scale>
        <p:origin x="48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165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688" y="0"/>
            <a:ext cx="304165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D7673B-0D09-449A-8902-610F70CD556D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9200"/>
            <a:ext cx="304165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688" y="8839200"/>
            <a:ext cx="304165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B1DFCB-8A0B-4A15-A751-DA7FDDB51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360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1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D16B2AAA-AD5D-441E-8F36-FE280C875733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16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7"/>
            <a:ext cx="5615940" cy="3664207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4397BC42-E0F6-4886-A3E7-5B16C0796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35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Now to look at the factors to</a:t>
            </a:r>
            <a:r>
              <a:rPr lang="en-US" baseline="0" dirty="0" smtClean="0"/>
              <a:t> use to determine which to 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7BC42-E0F6-4886-A3E7-5B16C07964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178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Paymybills</a:t>
            </a:r>
            <a:r>
              <a:rPr lang="en-US" dirty="0" smtClean="0"/>
              <a:t> – receives</a:t>
            </a:r>
            <a:r>
              <a:rPr lang="en-US" baseline="0" dirty="0" smtClean="0"/>
              <a:t> your bills for you and shows them to you over the internet – hard to cancel because you have notify all bill providers of a change in billing address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7BC42-E0F6-4886-A3E7-5B16C079643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41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Discrepancy</a:t>
            </a:r>
            <a:r>
              <a:rPr lang="en-US" baseline="0" dirty="0" smtClean="0"/>
              <a:t> between $11k and $12k depends on if you ask </a:t>
            </a:r>
            <a:r>
              <a:rPr lang="en-US" baseline="0" dirty="0" err="1" smtClean="0"/>
              <a:t>ArsDigita</a:t>
            </a:r>
            <a:r>
              <a:rPr lang="en-US" baseline="0" dirty="0" smtClean="0"/>
              <a:t> or Ben and Jerry’s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7BC42-E0F6-4886-A3E7-5B16C079643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568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model = akin to</a:t>
            </a:r>
            <a:r>
              <a:rPr lang="en-US" baseline="0" dirty="0" smtClean="0"/>
              <a:t> not writing a vision statement for a software product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7BC42-E0F6-4886-A3E7-5B16C079643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23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6C5E-8B8C-4DF0-8EAC-D8B3DCCDCB2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1DFF-6374-4CAD-BF2F-7398D762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85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6C5E-8B8C-4DF0-8EAC-D8B3DCCDCB2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1DFF-6374-4CAD-BF2F-7398D762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38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6C5E-8B8C-4DF0-8EAC-D8B3DCCDCB2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1DFF-6374-4CAD-BF2F-7398D762B45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3534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6C5E-8B8C-4DF0-8EAC-D8B3DCCDCB2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1DFF-6374-4CAD-BF2F-7398D762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03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6C5E-8B8C-4DF0-8EAC-D8B3DCCDCB2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1DFF-6374-4CAD-BF2F-7398D762B45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4390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6C5E-8B8C-4DF0-8EAC-D8B3DCCDCB2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1DFF-6374-4CAD-BF2F-7398D762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5878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6C5E-8B8C-4DF0-8EAC-D8B3DCCDCB2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1DFF-6374-4CAD-BF2F-7398D762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05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6C5E-8B8C-4DF0-8EAC-D8B3DCCDCB2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1DFF-6374-4CAD-BF2F-7398D762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19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6C5E-8B8C-4DF0-8EAC-D8B3DCCDCB2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1DFF-6374-4CAD-BF2F-7398D762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6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6C5E-8B8C-4DF0-8EAC-D8B3DCCDCB2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1DFF-6374-4CAD-BF2F-7398D762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48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6C5E-8B8C-4DF0-8EAC-D8B3DCCDCB2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1DFF-6374-4CAD-BF2F-7398D762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4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6C5E-8B8C-4DF0-8EAC-D8B3DCCDCB2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1DFF-6374-4CAD-BF2F-7398D762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232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6C5E-8B8C-4DF0-8EAC-D8B3DCCDCB2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1DFF-6374-4CAD-BF2F-7398D762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101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6C5E-8B8C-4DF0-8EAC-D8B3DCCDCB2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1DFF-6374-4CAD-BF2F-7398D762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869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6C5E-8B8C-4DF0-8EAC-D8B3DCCDCB2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1DFF-6374-4CAD-BF2F-7398D762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881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1DFF-6374-4CAD-BF2F-7398D762B45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6C5E-8B8C-4DF0-8EAC-D8B3DCCDCB27}" type="datetimeFigureOut">
              <a:rPr lang="en-US" smtClean="0"/>
              <a:t>12/1/2014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644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A6C5E-8B8C-4DF0-8EAC-D8B3DCCDCB2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3E31DFF-6374-4CAD-BF2F-7398D762B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Strategy Letter I: Ben and Jerry’s vs Amazon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Nicolas McMahon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003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 and Jerry’s more likely to become successful</a:t>
            </a:r>
          </a:p>
          <a:p>
            <a:pPr lvl="1"/>
            <a:r>
              <a:rPr lang="en-US" dirty="0" smtClean="0"/>
              <a:t>Lose less money if unsuccessful</a:t>
            </a:r>
          </a:p>
          <a:p>
            <a:pPr lvl="1"/>
            <a:r>
              <a:rPr lang="en-US" dirty="0" smtClean="0"/>
              <a:t>Takes much longer to be successful </a:t>
            </a:r>
          </a:p>
          <a:p>
            <a:pPr lvl="1"/>
            <a:r>
              <a:rPr lang="en-US" dirty="0" smtClean="0"/>
              <a:t>Earns less money</a:t>
            </a:r>
          </a:p>
          <a:p>
            <a:r>
              <a:rPr lang="en-US" dirty="0" smtClean="0"/>
              <a:t>Amazon model unlikely to be successful</a:t>
            </a:r>
          </a:p>
          <a:p>
            <a:pPr lvl="1"/>
            <a:r>
              <a:rPr lang="en-US" dirty="0" smtClean="0"/>
              <a:t>Lose a much larger sum of money if unsuccessful</a:t>
            </a:r>
          </a:p>
          <a:p>
            <a:pPr lvl="1"/>
            <a:r>
              <a:rPr lang="en-US" dirty="0" smtClean="0"/>
              <a:t>Earns a much larger sum of money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244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Deciding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8328753"/>
              </p:ext>
            </p:extLst>
          </p:nvPr>
        </p:nvGraphicFramePr>
        <p:xfrm>
          <a:off x="677863" y="2160588"/>
          <a:ext cx="8596312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/>
                <a:gridCol w="429815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Amazon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Ben and Jerry’s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Expensive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Cheaper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Profitability can</a:t>
                      </a:r>
                      <a:r>
                        <a:rPr lang="en-US" baseline="0" dirty="0" smtClean="0"/>
                        <a:t> take a long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Usually</a:t>
                      </a:r>
                      <a:r>
                        <a:rPr lang="en-US" baseline="0" dirty="0" smtClean="0"/>
                        <a:t> p</a:t>
                      </a:r>
                      <a:r>
                        <a:rPr lang="en-US" dirty="0" smtClean="0"/>
                        <a:t>rofits</a:t>
                      </a:r>
                      <a:r>
                        <a:rPr lang="en-US" baseline="0" dirty="0" smtClean="0"/>
                        <a:t> quickly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Big profits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Smaller profits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More likely to fail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More likely to succeed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 corporate</a:t>
                      </a:r>
                      <a:r>
                        <a:rPr lang="en-US" baseline="0" dirty="0" smtClean="0"/>
                        <a:t> culture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Strong corporate</a:t>
                      </a:r>
                      <a:r>
                        <a:rPr lang="en-US" baseline="0" dirty="0" smtClean="0"/>
                        <a:t> culture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Depends upon lock-ins and</a:t>
                      </a:r>
                      <a:r>
                        <a:rPr lang="en-US" baseline="0" dirty="0" smtClean="0"/>
                        <a:t> network effects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Can succeed without lock-ins or use of the network effect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Only appropriate for non-established markets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Can</a:t>
                      </a:r>
                      <a:r>
                        <a:rPr lang="en-US" baseline="0" dirty="0" smtClean="0"/>
                        <a:t> displace competition and break into already established markets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Big losses on failure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Little losses on failure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2500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Market has lock-ins, network effects and no established competition = Amazon model</a:t>
            </a:r>
          </a:p>
          <a:p>
            <a:pPr lvl="1"/>
            <a:r>
              <a:rPr lang="en-US" dirty="0" smtClean="0"/>
              <a:t>If you don’t, someone else will.</a:t>
            </a:r>
          </a:p>
          <a:p>
            <a:r>
              <a:rPr lang="en-US" dirty="0" smtClean="0"/>
              <a:t>Market is already established = Ben and Jerry’s model</a:t>
            </a:r>
          </a:p>
          <a:p>
            <a:r>
              <a:rPr lang="en-US" dirty="0" smtClean="0"/>
              <a:t>Examine Risk/Rewards</a:t>
            </a:r>
          </a:p>
          <a:p>
            <a:r>
              <a:rPr lang="en-US" dirty="0" smtClean="0"/>
              <a:t>Personal Values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76717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Worst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deciding at all</a:t>
            </a:r>
          </a:p>
          <a:p>
            <a:pPr lvl="1"/>
            <a:r>
              <a:rPr lang="en-US" dirty="0" smtClean="0"/>
              <a:t>No model to follow</a:t>
            </a:r>
          </a:p>
          <a:p>
            <a:r>
              <a:rPr lang="en-US" dirty="0" smtClean="0"/>
              <a:t>Deciding to be an Amazon company, but behaving like a Ben and Jerry’s company</a:t>
            </a:r>
          </a:p>
          <a:p>
            <a:pPr lvl="1"/>
            <a:r>
              <a:rPr lang="en-US" dirty="0" smtClean="0"/>
              <a:t>Amazon model requires substituting time for money whenever possible</a:t>
            </a:r>
          </a:p>
          <a:p>
            <a:pPr lvl="1"/>
            <a:r>
              <a:rPr lang="en-US" dirty="0" smtClean="0"/>
              <a:t>Being frugal hurts the business</a:t>
            </a:r>
          </a:p>
        </p:txBody>
      </p:sp>
    </p:spTree>
    <p:extLst>
      <p:ext uri="{BB962C8B-B14F-4D97-AF65-F5344CB8AC3E}">
        <p14:creationId xmlns:p14="http://schemas.microsoft.com/office/powerpoint/2010/main" val="4292905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Amazon model</a:t>
            </a:r>
          </a:p>
          <a:p>
            <a:pPr lvl="1"/>
            <a:r>
              <a:rPr lang="en-US" dirty="0" smtClean="0"/>
              <a:t>Good for non-established markets with lock-ins and network effects</a:t>
            </a:r>
          </a:p>
          <a:p>
            <a:pPr lvl="1"/>
            <a:r>
              <a:rPr lang="en-US" dirty="0" smtClean="0"/>
              <a:t>Less likely to succeed, but more profitable upon success</a:t>
            </a:r>
          </a:p>
          <a:p>
            <a:pPr lvl="1"/>
            <a:r>
              <a:rPr lang="en-US" dirty="0" smtClean="0"/>
              <a:t>More losses upon failure</a:t>
            </a:r>
          </a:p>
          <a:p>
            <a:pPr lvl="1"/>
            <a:r>
              <a:rPr lang="en-US" dirty="0" smtClean="0"/>
              <a:t>Aims to grow a business quickly</a:t>
            </a:r>
          </a:p>
          <a:p>
            <a:r>
              <a:rPr lang="en-US" dirty="0" smtClean="0"/>
              <a:t>Ben and Jerry’s model</a:t>
            </a:r>
          </a:p>
          <a:p>
            <a:pPr lvl="1"/>
            <a:r>
              <a:rPr lang="en-US" dirty="0" smtClean="0"/>
              <a:t>Good for breaking into established marketplaces </a:t>
            </a:r>
          </a:p>
          <a:p>
            <a:pPr lvl="1"/>
            <a:r>
              <a:rPr lang="en-US" dirty="0" smtClean="0"/>
              <a:t>More likely to succeed, but less profitable upon success</a:t>
            </a:r>
          </a:p>
          <a:p>
            <a:pPr lvl="1"/>
            <a:r>
              <a:rPr lang="en-US" dirty="0" smtClean="0"/>
              <a:t>Fewer losses upon failure</a:t>
            </a:r>
          </a:p>
          <a:p>
            <a:pPr lvl="1"/>
            <a:r>
              <a:rPr lang="en-US" dirty="0" smtClean="0"/>
              <a:t>Aims to grow a business slowly.</a:t>
            </a:r>
          </a:p>
          <a:p>
            <a:r>
              <a:rPr lang="en-US" dirty="0" smtClean="0"/>
              <a:t>The worst things to do are not decide or not stick with the decision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81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models for building a company</a:t>
            </a:r>
          </a:p>
          <a:p>
            <a:pPr lvl="1"/>
            <a:r>
              <a:rPr lang="en-US" dirty="0" smtClean="0"/>
              <a:t>Amazon model</a:t>
            </a:r>
          </a:p>
          <a:p>
            <a:pPr lvl="1"/>
            <a:r>
              <a:rPr lang="en-US" dirty="0" smtClean="0"/>
              <a:t>Ben and Jerry’s model</a:t>
            </a:r>
          </a:p>
          <a:p>
            <a:r>
              <a:rPr lang="en-US" dirty="0" smtClean="0"/>
              <a:t>Their strengths and weaknesses</a:t>
            </a:r>
          </a:p>
          <a:p>
            <a:r>
              <a:rPr lang="en-US" dirty="0" smtClean="0"/>
              <a:t>Factors that determine which model to use</a:t>
            </a:r>
          </a:p>
        </p:txBody>
      </p:sp>
    </p:spTree>
    <p:extLst>
      <p:ext uri="{BB962C8B-B14F-4D97-AF65-F5344CB8AC3E}">
        <p14:creationId xmlns:p14="http://schemas.microsoft.com/office/powerpoint/2010/main" val="260566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</a:t>
            </a:r>
            <a:r>
              <a:rPr lang="en-US" dirty="0" smtClean="0"/>
              <a:t>Models for </a:t>
            </a:r>
            <a:r>
              <a:rPr lang="en-US" dirty="0" smtClean="0"/>
              <a:t>Building a Company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 and Jerry’s – organic model</a:t>
            </a:r>
          </a:p>
          <a:p>
            <a:pPr lvl="1"/>
            <a:r>
              <a:rPr lang="en-US" dirty="0" smtClean="0"/>
              <a:t>Build business slowly over time</a:t>
            </a:r>
          </a:p>
          <a:p>
            <a:pPr lvl="1"/>
            <a:r>
              <a:rPr lang="en-US" dirty="0" smtClean="0"/>
              <a:t>Become profitable quickly</a:t>
            </a:r>
          </a:p>
          <a:p>
            <a:r>
              <a:rPr lang="en-US" dirty="0" smtClean="0"/>
              <a:t>Amazon – the “Get Big Fast” or “Land Grab” model</a:t>
            </a:r>
          </a:p>
          <a:p>
            <a:pPr lvl="1"/>
            <a:r>
              <a:rPr lang="en-US" dirty="0" smtClean="0"/>
              <a:t>Build a large business as quickly as possible</a:t>
            </a:r>
          </a:p>
          <a:p>
            <a:pPr lvl="1"/>
            <a:r>
              <a:rPr lang="en-US" dirty="0" smtClean="0"/>
              <a:t>Spend large amounts of money to build a customer base as quickly as possible</a:t>
            </a:r>
          </a:p>
          <a:p>
            <a:pPr lvl="1"/>
            <a:r>
              <a:rPr lang="en-US" dirty="0" smtClean="0"/>
              <a:t>May take years to become profitable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705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Industries often have established competitors</a:t>
            </a:r>
          </a:p>
          <a:p>
            <a:pPr lvl="1"/>
            <a:r>
              <a:rPr lang="en-US" dirty="0" smtClean="0"/>
              <a:t>Ben and Jerry’s model allows one to displace these competitors overtime</a:t>
            </a:r>
          </a:p>
          <a:p>
            <a:pPr lvl="1"/>
            <a:r>
              <a:rPr lang="en-US" dirty="0" smtClean="0"/>
              <a:t>Amazon model will struggle to create a customer base due to “lock-in”</a:t>
            </a:r>
          </a:p>
          <a:p>
            <a:r>
              <a:rPr lang="en-US" dirty="0" smtClean="0"/>
              <a:t>Some industries have no established competitors</a:t>
            </a:r>
          </a:p>
          <a:p>
            <a:pPr lvl="1"/>
            <a:r>
              <a:rPr lang="en-US" dirty="0" smtClean="0"/>
              <a:t>Amazon model gets tons of customers quickly</a:t>
            </a:r>
          </a:p>
          <a:p>
            <a:pPr lvl="1"/>
            <a:r>
              <a:rPr lang="en-US" dirty="0" smtClean="0"/>
              <a:t>Ben and Jerry’s model will have trouble competing with businesses using the Amazon model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11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the more customers you have, the more customers you will get</a:t>
            </a:r>
          </a:p>
          <a:p>
            <a:pPr lvl="1"/>
            <a:r>
              <a:rPr lang="en-US" dirty="0" smtClean="0"/>
              <a:t>eBay</a:t>
            </a:r>
          </a:p>
          <a:p>
            <a:pPr lvl="1"/>
            <a:r>
              <a:rPr lang="en-US" dirty="0" smtClean="0"/>
              <a:t>AOL</a:t>
            </a:r>
          </a:p>
          <a:p>
            <a:r>
              <a:rPr lang="en-US" dirty="0" smtClean="0"/>
              <a:t>Metcalfe’s Law: The value of a network is the number of users squared</a:t>
            </a:r>
          </a:p>
          <a:p>
            <a:r>
              <a:rPr lang="en-US" dirty="0" smtClean="0"/>
              <a:t>Strong in the Amazon model</a:t>
            </a:r>
          </a:p>
          <a:p>
            <a:r>
              <a:rPr lang="en-US" dirty="0" smtClean="0"/>
              <a:t>Not </a:t>
            </a:r>
            <a:r>
              <a:rPr lang="en-US" dirty="0" smtClean="0"/>
              <a:t>in the Ben and Jerry’s model.</a:t>
            </a:r>
          </a:p>
        </p:txBody>
      </p:sp>
    </p:spTree>
    <p:extLst>
      <p:ext uri="{BB962C8B-B14F-4D97-AF65-F5344CB8AC3E}">
        <p14:creationId xmlns:p14="http://schemas.microsoft.com/office/powerpoint/2010/main" val="1627550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Lock-in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Something about the business makes people reluctant to switch</a:t>
            </a:r>
          </a:p>
          <a:p>
            <a:pPr lvl="1"/>
            <a:r>
              <a:rPr lang="en-US" dirty="0" smtClean="0"/>
              <a:t>Email provided by Internet Service Providers</a:t>
            </a:r>
          </a:p>
          <a:p>
            <a:pPr lvl="1"/>
            <a:r>
              <a:rPr lang="en-US" dirty="0" smtClean="0"/>
              <a:t>Word processors</a:t>
            </a:r>
          </a:p>
          <a:p>
            <a:r>
              <a:rPr lang="en-US" dirty="0" smtClean="0"/>
              <a:t>Stealth Lock-in – Services lock in customers without them realizing it</a:t>
            </a:r>
          </a:p>
          <a:p>
            <a:pPr lvl="1"/>
            <a:r>
              <a:rPr lang="en-US" dirty="0" smtClean="0"/>
              <a:t>Often with brief periods of free service</a:t>
            </a:r>
          </a:p>
          <a:p>
            <a:pPr lvl="1"/>
            <a:r>
              <a:rPr lang="en-US" dirty="0" smtClean="0"/>
              <a:t>PayMyBills.com </a:t>
            </a:r>
          </a:p>
          <a:p>
            <a:r>
              <a:rPr lang="en-US" dirty="0" smtClean="0"/>
              <a:t>Strong in Amazon model</a:t>
            </a:r>
          </a:p>
          <a:p>
            <a:r>
              <a:rPr lang="en-US" dirty="0" smtClean="0"/>
              <a:t>Weak in Ben and Jerry’s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44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200150"/>
          </a:xfrm>
        </p:spPr>
        <p:txBody>
          <a:bodyPr/>
          <a:lstStyle/>
          <a:p>
            <a:r>
              <a:rPr lang="en-US" dirty="0" smtClean="0"/>
              <a:t>Case Study: AOL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Spent a lot of money to grow at a rate of a million customers every 5 weeks in 1998</a:t>
            </a:r>
          </a:p>
          <a:p>
            <a:r>
              <a:rPr lang="en-US" dirty="0" smtClean="0"/>
              <a:t>Chat rooms and instant messaging as stealth lock-in</a:t>
            </a:r>
          </a:p>
          <a:p>
            <a:pPr lvl="1"/>
            <a:r>
              <a:rPr lang="en-US" dirty="0" smtClean="0"/>
              <a:t>After finding a group of people to chat with, switching ISPs meant having to find a new group of people to chat with</a:t>
            </a:r>
          </a:p>
          <a:p>
            <a:pPr lvl="1"/>
            <a:r>
              <a:rPr lang="en-US" dirty="0" smtClean="0"/>
              <a:t>“Like trying to get all new friends”</a:t>
            </a:r>
          </a:p>
          <a:p>
            <a:r>
              <a:rPr lang="en-US" dirty="0" smtClean="0"/>
              <a:t>Massive amount of people to chat with lead to a strong network effect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830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 and Jerry’s model starts with a small amount of money</a:t>
            </a:r>
          </a:p>
          <a:p>
            <a:pPr lvl="1"/>
            <a:r>
              <a:rPr lang="en-US" dirty="0" smtClean="0"/>
              <a:t>Ben and Jerry’s initial investment was only $11,000 or $</a:t>
            </a:r>
            <a:r>
              <a:rPr lang="en-US" dirty="0" smtClean="0"/>
              <a:t>12,000</a:t>
            </a:r>
          </a:p>
          <a:p>
            <a:pPr lvl="1"/>
            <a:r>
              <a:rPr lang="en-US" dirty="0" smtClean="0"/>
              <a:t>Reinvest profits to slowly grow</a:t>
            </a:r>
            <a:endParaRPr lang="en-US" dirty="0" smtClean="0"/>
          </a:p>
          <a:p>
            <a:r>
              <a:rPr lang="en-US" dirty="0" smtClean="0"/>
              <a:t>Amazon model requires tremendous amount of money to start</a:t>
            </a:r>
          </a:p>
          <a:p>
            <a:pPr lvl="1"/>
            <a:r>
              <a:rPr lang="en-US" dirty="0" smtClean="0"/>
              <a:t>Rushing to acquire customers before there is more competition</a:t>
            </a:r>
          </a:p>
          <a:p>
            <a:pPr lvl="1"/>
            <a:r>
              <a:rPr lang="en-US" dirty="0" smtClean="0"/>
              <a:t>Substituting money for </a:t>
            </a:r>
            <a:r>
              <a:rPr lang="en-US" dirty="0" smtClean="0"/>
              <a:t>time</a:t>
            </a:r>
          </a:p>
          <a:p>
            <a:pPr lvl="2"/>
            <a:r>
              <a:rPr lang="en-US" dirty="0" smtClean="0"/>
              <a:t>High salaries or starting bonuses to fill openings more quickly</a:t>
            </a:r>
          </a:p>
          <a:p>
            <a:pPr lvl="2"/>
            <a:r>
              <a:rPr lang="en-US" dirty="0" smtClean="0"/>
              <a:t>Hiring consultants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615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Corporate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Important in Ben and Jerry’s model</a:t>
            </a:r>
          </a:p>
          <a:p>
            <a:pPr lvl="1"/>
            <a:r>
              <a:rPr lang="en-US" dirty="0" smtClean="0"/>
              <a:t>Mistakes become valuable lessons for new employees</a:t>
            </a:r>
          </a:p>
          <a:p>
            <a:r>
              <a:rPr lang="en-US" dirty="0" smtClean="0"/>
              <a:t>Impossible in Amazon model</a:t>
            </a:r>
          </a:p>
          <a:p>
            <a:pPr lvl="1"/>
            <a:r>
              <a:rPr lang="en-US" dirty="0" smtClean="0"/>
              <a:t>Company grows too fast to mentor new employees</a:t>
            </a:r>
          </a:p>
          <a:p>
            <a:pPr lvl="1"/>
            <a:r>
              <a:rPr lang="en-US" dirty="0" smtClean="0"/>
              <a:t>Mistakes go unnoticed</a:t>
            </a:r>
          </a:p>
        </p:txBody>
      </p:sp>
    </p:spTree>
    <p:extLst>
      <p:ext uri="{BB962C8B-B14F-4D97-AF65-F5344CB8AC3E}">
        <p14:creationId xmlns:p14="http://schemas.microsoft.com/office/powerpoint/2010/main" val="211224793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107</TotalTime>
  <Words>765</Words>
  <Application>Microsoft Office PowerPoint</Application>
  <PresentationFormat>Widescreen</PresentationFormat>
  <Paragraphs>120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Wingdings 3</vt:lpstr>
      <vt:lpstr>Facet</vt:lpstr>
      <vt:lpstr>Strategy Letter I: Ben and Jerry’s vs Amazon</vt:lpstr>
      <vt:lpstr>Introduction</vt:lpstr>
      <vt:lpstr>Two Models for Building a Company</vt:lpstr>
      <vt:lpstr>Competition</vt:lpstr>
      <vt:lpstr>Network Effect</vt:lpstr>
      <vt:lpstr>Lock-in</vt:lpstr>
      <vt:lpstr>Case Study: AOL</vt:lpstr>
      <vt:lpstr>Finances</vt:lpstr>
      <vt:lpstr>Corporate Culture</vt:lpstr>
      <vt:lpstr>Success</vt:lpstr>
      <vt:lpstr>Deciding</vt:lpstr>
      <vt:lpstr>Deciding</vt:lpstr>
      <vt:lpstr>The Worst Things</vt:lpstr>
      <vt:lpstr>Conclusion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Letter I: Ben and Jerry’s vs Amazon</dc:title>
  <dc:creator>McMahon, Nicolas Alexander</dc:creator>
  <cp:lastModifiedBy>McMahon, Nicolas Alexander</cp:lastModifiedBy>
  <cp:revision>53</cp:revision>
  <dcterms:created xsi:type="dcterms:W3CDTF">2014-12-01T00:03:47Z</dcterms:created>
  <dcterms:modified xsi:type="dcterms:W3CDTF">2014-12-01T06:16:26Z</dcterms:modified>
</cp:coreProperties>
</file>